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15"/>
  </p:notesMasterIdLst>
  <p:sldIdLst>
    <p:sldId id="258" r:id="rId5"/>
    <p:sldId id="270" r:id="rId6"/>
    <p:sldId id="260" r:id="rId7"/>
    <p:sldId id="281" r:id="rId8"/>
    <p:sldId id="282" r:id="rId9"/>
    <p:sldId id="276" r:id="rId10"/>
    <p:sldId id="262" r:id="rId11"/>
    <p:sldId id="268" r:id="rId12"/>
    <p:sldId id="267" r:id="rId13"/>
    <p:sldId id="283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840" y="300"/>
      </p:cViewPr>
      <p:guideLst>
        <p:guide orient="horz" pos="161"/>
        <p:guide pos="1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98D8F-10A8-4F9D-981F-388DA7253509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4CE0D-F2C0-4B7F-BF49-40284DCE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0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3619-BE6C-4654-8B61-6729BC0400C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2" t="1250" r="2014"/>
          <a:stretch/>
        </p:blipFill>
        <p:spPr>
          <a:xfrm>
            <a:off x="5794218" y="-4386"/>
            <a:ext cx="3360737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1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047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4" t="1250" r="1844"/>
          <a:stretch/>
        </p:blipFill>
        <p:spPr>
          <a:xfrm>
            <a:off x="5791201" y="0"/>
            <a:ext cx="3365146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49002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/>
              <a:pPr>
                <a:defRPr/>
              </a:pPr>
              <a:t>7/8/2015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" y="65"/>
            <a:ext cx="9143825" cy="68578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err="1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Presentation_name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cid:2E799BC4-8072-4B87-9190-99E17177EE71@ornl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156" y="278213"/>
            <a:ext cx="4454622" cy="1923604"/>
          </a:xfrm>
        </p:spPr>
        <p:txBody>
          <a:bodyPr/>
          <a:lstStyle/>
          <a:p>
            <a:r>
              <a:rPr lang="en-US" sz="2800" dirty="0" smtClean="0"/>
              <a:t>Creep and Welding of CF8C-Plus and Modified Steels to Enable Commercial Licensing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433" y="4066295"/>
            <a:ext cx="4835920" cy="2115430"/>
          </a:xfrm>
        </p:spPr>
        <p:txBody>
          <a:bodyPr/>
          <a:lstStyle/>
          <a:p>
            <a:r>
              <a:rPr lang="en-US" dirty="0" smtClean="0"/>
              <a:t>Principal </a:t>
            </a:r>
            <a:r>
              <a:rPr lang="en-US" dirty="0" err="1" smtClean="0"/>
              <a:t>Investigator:P.J</a:t>
            </a:r>
            <a:r>
              <a:rPr lang="en-US" dirty="0" smtClean="0"/>
              <a:t>. Maziasz</a:t>
            </a:r>
          </a:p>
          <a:p>
            <a:r>
              <a:rPr lang="en-US" dirty="0" smtClean="0"/>
              <a:t>Lead </a:t>
            </a:r>
            <a:r>
              <a:rPr lang="en-US" dirty="0" err="1" smtClean="0"/>
              <a:t>Division:Materials</a:t>
            </a:r>
            <a:r>
              <a:rPr lang="en-US" dirty="0" smtClean="0"/>
              <a:t> Science and Technology Division</a:t>
            </a:r>
          </a:p>
          <a:p>
            <a:r>
              <a:rPr lang="en-US" dirty="0" err="1" smtClean="0"/>
              <a:t>Co-Investigators:B.A</a:t>
            </a:r>
            <a:r>
              <a:rPr lang="en-US" dirty="0" smtClean="0"/>
              <a:t>. Pint and N.E. Franco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 for CF8C-Plus steel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Philip J. Maziasz</a:t>
            </a:r>
          </a:p>
          <a:p>
            <a:r>
              <a:rPr lang="en-US" dirty="0" smtClean="0"/>
              <a:t>Oak Ridge National Laboratory, P.O. Box 2008, ms-6115, Oak Ridge, TN 37831-6115</a:t>
            </a:r>
          </a:p>
          <a:p>
            <a:r>
              <a:rPr lang="en-US" dirty="0" smtClean="0"/>
              <a:t>865 574-5082 </a:t>
            </a:r>
            <a:r>
              <a:rPr lang="en-US" dirty="0" err="1" smtClean="0"/>
              <a:t>ph</a:t>
            </a:r>
            <a:endParaRPr lang="en-US" dirty="0" smtClean="0"/>
          </a:p>
          <a:p>
            <a:r>
              <a:rPr lang="en-US" smtClean="0"/>
              <a:t>maziaszpj@ornl.gov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1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1344822"/>
            <a:ext cx="8229600" cy="4034701"/>
          </a:xfrm>
        </p:spPr>
        <p:txBody>
          <a:bodyPr/>
          <a:lstStyle/>
          <a:p>
            <a:r>
              <a:rPr lang="en-US" b="1" dirty="0" smtClean="0"/>
              <a:t>Global market </a:t>
            </a:r>
            <a:r>
              <a:rPr lang="en-US" dirty="0" smtClean="0"/>
              <a:t>for high performance alloys is over </a:t>
            </a:r>
            <a:r>
              <a:rPr lang="en-US" b="1" dirty="0" smtClean="0"/>
              <a:t>$30 billion annually</a:t>
            </a:r>
          </a:p>
          <a:p>
            <a:r>
              <a:rPr lang="en-US" dirty="0" smtClean="0"/>
              <a:t>CF8C-Plus steel and modified versions could be </a:t>
            </a:r>
            <a:r>
              <a:rPr lang="en-US" b="1" dirty="0" smtClean="0"/>
              <a:t>$3-4 billion </a:t>
            </a:r>
            <a:r>
              <a:rPr lang="en-US" dirty="0" smtClean="0"/>
              <a:t>over several years for widespread use for chemical/petrochemical, electric power (including gas- and steam-turbines) and transportation exhaust components. </a:t>
            </a:r>
          </a:p>
          <a:p>
            <a:r>
              <a:rPr lang="en-US" dirty="0" smtClean="0"/>
              <a:t>Forecasts show high performance alloys to </a:t>
            </a:r>
            <a:r>
              <a:rPr lang="en-US" b="1" dirty="0" smtClean="0"/>
              <a:t>grow by 4-5% annually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270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1194173"/>
          </a:xfrm>
        </p:spPr>
        <p:txBody>
          <a:bodyPr/>
          <a:lstStyle/>
          <a:p>
            <a:r>
              <a:rPr lang="en-US" sz="2800" dirty="0" smtClean="0"/>
              <a:t>Technology Description – </a:t>
            </a:r>
            <a:r>
              <a:rPr lang="en-US" sz="2800" dirty="0" err="1" smtClean="0"/>
              <a:t>Castable</a:t>
            </a:r>
            <a:r>
              <a:rPr lang="en-US" sz="2800" dirty="0" smtClean="0"/>
              <a:t> CF8C-Plus Steel with Creep Strength at 600-900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C Comparable to Ni-based </a:t>
            </a:r>
            <a:r>
              <a:rPr lang="en-US" sz="2800" dirty="0" err="1" smtClean="0"/>
              <a:t>Superalloys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604" y="1316248"/>
            <a:ext cx="8229600" cy="1331702"/>
          </a:xfrm>
        </p:spPr>
        <p:txBody>
          <a:bodyPr/>
          <a:lstStyle/>
          <a:p>
            <a:r>
              <a:rPr lang="en-US" sz="2400" dirty="0" smtClean="0"/>
              <a:t>CF8C-Plus is a new cast austenitic stainless steel developed by adding </a:t>
            </a:r>
            <a:r>
              <a:rPr lang="en-US" sz="2400" dirty="0" err="1" smtClean="0"/>
              <a:t>Mn</a:t>
            </a:r>
            <a:r>
              <a:rPr lang="en-US" sz="2400" dirty="0" smtClean="0"/>
              <a:t> and N to standard CF8C steel. It is very </a:t>
            </a:r>
            <a:r>
              <a:rPr lang="en-US" sz="2400" dirty="0" err="1" smtClean="0"/>
              <a:t>castable</a:t>
            </a:r>
            <a:r>
              <a:rPr lang="en-US" sz="2400" dirty="0" smtClean="0"/>
              <a:t> and requires no additional heat-treatment before service</a:t>
            </a:r>
          </a:p>
        </p:txBody>
      </p:sp>
      <p:pic>
        <p:nvPicPr>
          <p:cNvPr id="5" name="Picture 4" descr="CF8CPlus 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966" y="2752725"/>
            <a:ext cx="4297082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3c47187d-a7b8-404d-b88d-35aad91f6c3d" descr="cid:2E799BC4-8072-4B87-9190-99E17177EE71@ornl.gov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600574" y="2667000"/>
            <a:ext cx="42957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6800" y="4881771"/>
            <a:ext cx="3599062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/>
              <a:t>28 </a:t>
            </a:r>
            <a:r>
              <a:rPr lang="en-US" sz="1600" dirty="0" err="1" smtClean="0"/>
              <a:t>lb</a:t>
            </a:r>
            <a:r>
              <a:rPr lang="en-US" sz="1600" dirty="0" smtClean="0"/>
              <a:t> Caterpillar regeneration system</a:t>
            </a:r>
          </a:p>
          <a:p>
            <a:pPr algn="ctr">
              <a:lnSpc>
                <a:spcPct val="90000"/>
              </a:lnSpc>
            </a:pPr>
            <a:r>
              <a:rPr lang="en-US" sz="1600" dirty="0" smtClean="0"/>
              <a:t> (CRS) unit, cast by IMPRO, 550 tons</a:t>
            </a:r>
          </a:p>
          <a:p>
            <a:pPr algn="ctr">
              <a:lnSpc>
                <a:spcPct val="90000"/>
              </a:lnSpc>
            </a:pPr>
            <a:r>
              <a:rPr lang="en-US" sz="1600" dirty="0" smtClean="0"/>
              <a:t>cast from 2006 - 2011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47260" y="5856809"/>
            <a:ext cx="5777223" cy="5355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/>
              <a:t>6,700 </a:t>
            </a:r>
            <a:r>
              <a:rPr lang="en-US" sz="1600" dirty="0" err="1" smtClean="0"/>
              <a:t>lb</a:t>
            </a:r>
            <a:r>
              <a:rPr lang="en-US" sz="1600" dirty="0" smtClean="0"/>
              <a:t> Solar Turbines Mercury 50 end-cover</a:t>
            </a:r>
          </a:p>
          <a:p>
            <a:pPr algn="ctr">
              <a:lnSpc>
                <a:spcPct val="90000"/>
              </a:lnSpc>
            </a:pPr>
            <a:r>
              <a:rPr lang="en-US" sz="1600" dirty="0" smtClean="0"/>
              <a:t>Cast by </a:t>
            </a:r>
            <a:r>
              <a:rPr lang="en-US" sz="1600" dirty="0" err="1" smtClean="0"/>
              <a:t>MetalTek</a:t>
            </a:r>
            <a:r>
              <a:rPr lang="en-US" sz="1600" dirty="0" smtClean="0"/>
              <a:t>, 3 cast from 2005-2012, and one in the field</a:t>
            </a:r>
          </a:p>
        </p:txBody>
      </p:sp>
    </p:spTree>
    <p:extLst>
      <p:ext uri="{BB962C8B-B14F-4D97-AF65-F5344CB8AC3E}">
        <p14:creationId xmlns:p14="http://schemas.microsoft.com/office/powerpoint/2010/main" val="627018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1194173"/>
          </a:xfrm>
        </p:spPr>
        <p:txBody>
          <a:bodyPr/>
          <a:lstStyle/>
          <a:p>
            <a:r>
              <a:rPr lang="en-US" sz="2800" dirty="0" smtClean="0"/>
              <a:t>Technology Description – </a:t>
            </a:r>
            <a:r>
              <a:rPr lang="en-US" sz="2800" dirty="0" err="1" smtClean="0"/>
              <a:t>Castable</a:t>
            </a:r>
            <a:r>
              <a:rPr lang="en-US" sz="2800" dirty="0" smtClean="0"/>
              <a:t> CF8C-Plus Steel with Creep Strength at 600-900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C Comparable to Ni-based </a:t>
            </a:r>
            <a:r>
              <a:rPr lang="en-US" sz="2800" dirty="0" err="1" smtClean="0"/>
              <a:t>Superalloy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83259" y="4640056"/>
            <a:ext cx="3379451" cy="5355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/>
              <a:t>Larson Miller Parameter (LMP) plot</a:t>
            </a:r>
          </a:p>
          <a:p>
            <a:pPr algn="ctr">
              <a:lnSpc>
                <a:spcPct val="90000"/>
              </a:lnSpc>
            </a:pPr>
            <a:r>
              <a:rPr lang="en-US" sz="1600" dirty="0" smtClean="0"/>
              <a:t>of Creep Rupture at 550-850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2065" y="4794204"/>
            <a:ext cx="3970959" cy="5355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/>
              <a:t>CF8C-Plus compares well with Ni-based </a:t>
            </a:r>
          </a:p>
          <a:p>
            <a:pPr algn="ctr">
              <a:lnSpc>
                <a:spcPct val="90000"/>
              </a:lnSpc>
            </a:pPr>
            <a:r>
              <a:rPr lang="en-US" sz="1600" dirty="0" err="1" smtClean="0"/>
              <a:t>superalloy</a:t>
            </a:r>
            <a:r>
              <a:rPr lang="en-US" sz="1600" dirty="0" smtClean="0"/>
              <a:t> 617, which costs 7 times more</a:t>
            </a:r>
          </a:p>
        </p:txBody>
      </p:sp>
      <p:pic>
        <p:nvPicPr>
          <p:cNvPr id="9" name="Picture 3" descr="LMP Exhaust Alloy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0"/>
          <a:stretch>
            <a:fillRect/>
          </a:stretch>
        </p:blipFill>
        <p:spPr bwMode="auto">
          <a:xfrm>
            <a:off x="93665" y="1528762"/>
            <a:ext cx="4554536" cy="299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549" y="1599376"/>
            <a:ext cx="4181475" cy="29411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V="1">
            <a:off x="2578100" y="2952750"/>
            <a:ext cx="1212850" cy="819150"/>
          </a:xfrm>
          <a:prstGeom prst="straightConnector1">
            <a:avLst/>
          </a:prstGeom>
          <a:ln w="76200" cmpd="sng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2600" y="2603500"/>
            <a:ext cx="145415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Stronger!</a:t>
            </a:r>
          </a:p>
        </p:txBody>
      </p:sp>
    </p:spTree>
    <p:extLst>
      <p:ext uri="{BB962C8B-B14F-4D97-AF65-F5344CB8AC3E}">
        <p14:creationId xmlns:p14="http://schemas.microsoft.com/office/powerpoint/2010/main" val="1918068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61665"/>
          </a:xfrm>
        </p:spPr>
        <p:txBody>
          <a:bodyPr/>
          <a:lstStyle/>
          <a:p>
            <a:r>
              <a:rPr lang="en-US" sz="2800" dirty="0" smtClean="0"/>
              <a:t>Technology Opportunity – CF8C-Plus steel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29" y="782847"/>
            <a:ext cx="8229600" cy="5608428"/>
          </a:xfrm>
        </p:spPr>
        <p:txBody>
          <a:bodyPr/>
          <a:lstStyle/>
          <a:p>
            <a:r>
              <a:rPr lang="en-US" dirty="0" smtClean="0"/>
              <a:t>ARRA (Stimulus) CF8C-Plus deployment project:</a:t>
            </a:r>
          </a:p>
          <a:p>
            <a:pPr lvl="1"/>
            <a:r>
              <a:rPr lang="en-US" dirty="0" smtClean="0"/>
              <a:t>a) developed an ASME Code case (80% complete)</a:t>
            </a:r>
          </a:p>
          <a:p>
            <a:pPr lvl="2"/>
            <a:r>
              <a:rPr lang="en-US" dirty="0" smtClean="0"/>
              <a:t>Required for Boiler &amp; Pressure Vessel applications </a:t>
            </a:r>
          </a:p>
          <a:p>
            <a:pPr lvl="1"/>
            <a:r>
              <a:rPr lang="en-US" dirty="0" smtClean="0"/>
              <a:t>b) performed preliminary welding studies</a:t>
            </a:r>
          </a:p>
          <a:p>
            <a:pPr lvl="1"/>
            <a:r>
              <a:rPr lang="en-US" dirty="0" smtClean="0"/>
              <a:t>c) developed new heats of </a:t>
            </a:r>
            <a:r>
              <a:rPr lang="en-US" dirty="0" err="1" smtClean="0"/>
              <a:t>CuW</a:t>
            </a:r>
            <a:r>
              <a:rPr lang="en-US" dirty="0" smtClean="0"/>
              <a:t> modified CF8C-Plus with more oxidation resistance at 800°C</a:t>
            </a:r>
          </a:p>
          <a:p>
            <a:r>
              <a:rPr lang="en-US" b="1" dirty="0" smtClean="0"/>
              <a:t>TRL Level is 7-9</a:t>
            </a:r>
            <a:r>
              <a:rPr lang="en-US" dirty="0" smtClean="0"/>
              <a:t>, U.S. Patent 7,153,373 B2 (Dec.26, 2006), ASTM HG10MNN (2008)</a:t>
            </a:r>
          </a:p>
          <a:p>
            <a:r>
              <a:rPr lang="en-US" dirty="0" smtClean="0"/>
              <a:t>Additional work is needed to:</a:t>
            </a:r>
          </a:p>
          <a:p>
            <a:pPr lvl="1"/>
            <a:r>
              <a:rPr lang="en-US" dirty="0" smtClean="0"/>
              <a:t>a) complete ASME Code Case testing &amp; submit</a:t>
            </a:r>
          </a:p>
          <a:p>
            <a:pPr lvl="1"/>
            <a:r>
              <a:rPr lang="en-US" dirty="0" smtClean="0"/>
              <a:t>b) develop and test Fe-base filler welding for ASME</a:t>
            </a:r>
          </a:p>
          <a:p>
            <a:pPr lvl="2"/>
            <a:r>
              <a:rPr lang="en-US" dirty="0" smtClean="0"/>
              <a:t>Currently testing Ni-base weldments for ASME Code Case</a:t>
            </a:r>
          </a:p>
          <a:p>
            <a:pPr lvl="1"/>
            <a:r>
              <a:rPr lang="en-US" dirty="0" smtClean="0"/>
              <a:t>c) generate creep data on modified CF8C-Plus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59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61665"/>
          </a:xfrm>
        </p:spPr>
        <p:txBody>
          <a:bodyPr/>
          <a:lstStyle/>
          <a:p>
            <a:r>
              <a:rPr lang="en-US" sz="2800" dirty="0" smtClean="0"/>
              <a:t>Technology Opportunity – CF8C-Plus steel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04" y="973347"/>
            <a:ext cx="8229600" cy="96975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u="sng" dirty="0" smtClean="0"/>
              <a:t>proof </a:t>
            </a:r>
            <a:r>
              <a:rPr lang="en-US" i="1" u="sng" dirty="0"/>
              <a:t>demonstrating </a:t>
            </a:r>
            <a:r>
              <a:rPr lang="en-US" dirty="0"/>
              <a:t>that the </a:t>
            </a:r>
            <a:r>
              <a:rPr lang="en-US" i="1" u="sng" dirty="0"/>
              <a:t>technology </a:t>
            </a:r>
            <a:r>
              <a:rPr lang="en-US" i="1" u="sng" dirty="0" smtClean="0"/>
              <a:t>works</a:t>
            </a:r>
            <a:r>
              <a:rPr lang="en-US" dirty="0" smtClean="0"/>
              <a:t> is the CRS commercialization application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2105025"/>
            <a:ext cx="4621351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18131" y="2085784"/>
            <a:ext cx="4149534" cy="2086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The CRS unit regenerates the ceramic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diesel particulate filter (DPF) during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a 20 min burn cycle at 900</a:t>
            </a:r>
            <a:r>
              <a:rPr lang="en-US" baseline="30000" dirty="0" smtClean="0"/>
              <a:t>o</a:t>
            </a:r>
            <a:r>
              <a:rPr lang="en-US" dirty="0" smtClean="0"/>
              <a:t>C.  45,000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CRS units have operated on heavy-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duty truck diesels since late 2006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with no failures (&gt;7y).  This is proof of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creep and thermal fatigue resistance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and outstanding durability.</a:t>
            </a:r>
          </a:p>
        </p:txBody>
      </p:sp>
    </p:spTree>
    <p:extLst>
      <p:ext uri="{BB962C8B-B14F-4D97-AF65-F5344CB8AC3E}">
        <p14:creationId xmlns:p14="http://schemas.microsoft.com/office/powerpoint/2010/main" val="3626027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1086451"/>
          </a:xfrm>
        </p:spPr>
        <p:txBody>
          <a:bodyPr/>
          <a:lstStyle/>
          <a:p>
            <a:r>
              <a:rPr lang="en-US" sz="2800" dirty="0" smtClean="0"/>
              <a:t>Technology Leadership</a:t>
            </a:r>
            <a:r>
              <a:rPr lang="en-US" sz="2400" dirty="0" smtClean="0"/>
              <a:t> – CF8C-Plus is unique because </a:t>
            </a:r>
            <a:r>
              <a:rPr lang="en-US" sz="2400" dirty="0" err="1" smtClean="0"/>
              <a:t>Mn</a:t>
            </a:r>
            <a:r>
              <a:rPr lang="en-US" sz="2400" dirty="0" smtClean="0"/>
              <a:t> and N additions create engineered microstructure for high temperature strength</a:t>
            </a:r>
            <a:endParaRPr lang="en-US" sz="2400" dirty="0"/>
          </a:p>
        </p:txBody>
      </p:sp>
      <p:pic>
        <p:nvPicPr>
          <p:cNvPr id="2051" name="Picture 3" descr="http://aser.ornl.gov/beaver/personal/Beaver/Media/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-682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aser.ornl.gov/beaver/personal/Beaver/Media/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841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aser.ornl.gov/beaver/personal/Beaver/Media/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365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aser.ornl.gov/beaver/personal/Beaver/Media/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3889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aser.ornl.gov/beaver/personal/Beaver/Media/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5413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" y="1341955"/>
            <a:ext cx="6692901" cy="452520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574066" y="1981200"/>
            <a:ext cx="256993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Creep at 850</a:t>
            </a:r>
            <a:r>
              <a:rPr lang="en-US" baseline="30000" dirty="0" smtClean="0"/>
              <a:t>o</a:t>
            </a:r>
            <a:r>
              <a:rPr lang="en-US" dirty="0" smtClean="0"/>
              <a:t>C is the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performance indicator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that CF8C-Plus works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better than other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technologies </a:t>
            </a:r>
          </a:p>
        </p:txBody>
      </p:sp>
    </p:spTree>
    <p:extLst>
      <p:ext uri="{BB962C8B-B14F-4D97-AF65-F5344CB8AC3E}">
        <p14:creationId xmlns:p14="http://schemas.microsoft.com/office/powerpoint/2010/main" val="1562036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Differentiation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243957"/>
              </p:ext>
            </p:extLst>
          </p:nvPr>
        </p:nvGraphicFramePr>
        <p:xfrm>
          <a:off x="392673" y="992051"/>
          <a:ext cx="8254579" cy="531159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50402"/>
                <a:gridCol w="1343025"/>
                <a:gridCol w="1325095"/>
                <a:gridCol w="1412019"/>
                <a:gridCol w="1412019"/>
                <a:gridCol w="1412019"/>
              </a:tblGrid>
              <a:tr h="9415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Technology Feature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ORNL</a:t>
                      </a:r>
                    </a:p>
                    <a:p>
                      <a:pPr algn="ctr"/>
                      <a:r>
                        <a:rPr lang="en-US" sz="1600" dirty="0" smtClean="0"/>
                        <a:t>Technology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Cast irons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Cast</a:t>
                      </a:r>
                      <a:r>
                        <a:rPr lang="en-US" sz="1600" baseline="0" dirty="0" smtClean="0"/>
                        <a:t> Stainless Steels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Cast Stainless Alloys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Ni-based </a:t>
                      </a:r>
                      <a:r>
                        <a:rPr lang="en-US" sz="1600" dirty="0" err="1" smtClean="0"/>
                        <a:t>superalloys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Creep</a:t>
                      </a:r>
                    </a:p>
                    <a:p>
                      <a:r>
                        <a:rPr lang="en-US" dirty="0" smtClean="0"/>
                        <a:t>resistance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Fatigue</a:t>
                      </a:r>
                      <a:r>
                        <a:rPr lang="en-US" baseline="0" dirty="0" smtClean="0"/>
                        <a:t> resistance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castability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weldability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103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Operation up to 950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C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1" name="Picture 7" descr="http://www.radiuswebtools.com/media/1/icon_check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157" y="2632319"/>
            <a:ext cx="569959" cy="5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http://www.radiuswebtools.com/media/1/icon_check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157" y="2000455"/>
            <a:ext cx="569959" cy="5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http://www.radiuswebtools.com/media/1/icon_check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157" y="4536891"/>
            <a:ext cx="569959" cy="5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http://www.radiuswebtools.com/media/1/icon_check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157" y="3242537"/>
            <a:ext cx="569959" cy="5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http://www.issac.com/wp-content/uploads/2011/12/checkmar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910" y="4536891"/>
            <a:ext cx="569959" cy="5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http://www.issac.com/wp-content/uploads/2011/12/checkmar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770" y="2000455"/>
            <a:ext cx="569959" cy="5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http://www.issac.com/wp-content/uploads/2011/12/checkmar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239" y="4536891"/>
            <a:ext cx="569959" cy="5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http://www.radiuswebtools.com/media/1/icon_check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576" y="3242537"/>
            <a:ext cx="569959" cy="5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http://www.radiuswebtools.com/media/1/icon_check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666" y="2000455"/>
            <a:ext cx="569959" cy="5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http://www.radiuswebtools.com/media/1/icon_check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666" y="2632319"/>
            <a:ext cx="569959" cy="5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http://www.radiuswebtools.com/media/1/icon_check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44" y="2632319"/>
            <a:ext cx="569959" cy="5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http://www.radiuswebtools.com/media/1/icon_check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44" y="3916148"/>
            <a:ext cx="569959" cy="5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 descr="http://www.issac.com/wp-content/uploads/2011/12/checkmar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825" y="1952265"/>
            <a:ext cx="569959" cy="5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7" descr="http://www.radiuswebtools.com/media/1/icon_check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43" y="1952265"/>
            <a:ext cx="569959" cy="5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 descr="http://www.issac.com/wp-content/uploads/2011/12/checkmar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576" y="2631189"/>
            <a:ext cx="569959" cy="5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9" descr="http://www.issac.com/wp-content/uploads/2011/12/checkmar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770" y="2569850"/>
            <a:ext cx="569959" cy="5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http://www.radiuswebtools.com/media/1/icon_check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769" y="3232991"/>
            <a:ext cx="569959" cy="5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http://www.radiuswebtools.com/media/1/icon_check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195" y="3232991"/>
            <a:ext cx="569959" cy="5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http://www.radiuswebtools.com/media/1/icon_check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42" y="3242537"/>
            <a:ext cx="569959" cy="5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http://www.radiuswebtools.com/media/1/icon_check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157" y="3871790"/>
            <a:ext cx="569959" cy="5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 descr="http://www.radiuswebtools.com/media/1/icon_check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51" y="3871790"/>
            <a:ext cx="569959" cy="5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" descr="http://www.radiuswebtools.com/media/1/icon_check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770" y="3871769"/>
            <a:ext cx="569959" cy="5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7" descr="http://www.radiuswebtools.com/media/1/icon_check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19" y="3871790"/>
            <a:ext cx="569959" cy="5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7" descr="http://www.radiuswebtools.com/media/1/icon_check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00" y="4486108"/>
            <a:ext cx="569959" cy="5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7" descr="http://www.radiuswebtools.com/media/1/icon_check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885" y="4486108"/>
            <a:ext cx="569959" cy="5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http://www.radiuswebtools.com/media/1/icon_check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169" y="4486108"/>
            <a:ext cx="569959" cy="5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9" descr="http://www.issac.com/wp-content/uploads/2011/12/checkmar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01" y="4515197"/>
            <a:ext cx="569959" cy="5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9" descr="http://www.issac.com/wp-content/uploads/2011/12/checkmar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321" y="4532540"/>
            <a:ext cx="569959" cy="5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7" descr="http://www.radiuswebtools.com/media/1/icon_check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3" y="5413191"/>
            <a:ext cx="569959" cy="5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9" descr="http://www.issac.com/wp-content/uploads/2011/12/checkmar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679" y="5413191"/>
            <a:ext cx="569959" cy="5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9" descr="http://www.issac.com/wp-content/uploads/2011/12/checkmar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169" y="5413191"/>
            <a:ext cx="569959" cy="5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7" descr="http://www.radiuswebtools.com/media/1/icon_check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364" y="5413191"/>
            <a:ext cx="569959" cy="5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7" descr="http://www.radiuswebtools.com/media/1/icon_check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889" y="5413191"/>
            <a:ext cx="569959" cy="5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7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356123"/>
          </a:xfrm>
        </p:spPr>
        <p:txBody>
          <a:bodyPr/>
          <a:lstStyle/>
          <a:p>
            <a:r>
              <a:rPr lang="en-US" sz="2000" dirty="0" smtClean="0"/>
              <a:t>Applications – Target Customers – Current Practice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896340"/>
              </p:ext>
            </p:extLst>
          </p:nvPr>
        </p:nvGraphicFramePr>
        <p:xfrm>
          <a:off x="486862" y="702929"/>
          <a:ext cx="8152314" cy="6023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090"/>
                <a:gridCol w="2294090"/>
                <a:gridCol w="1984055"/>
                <a:gridCol w="2038079"/>
              </a:tblGrid>
              <a:tr h="8115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 Customers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Practice</a:t>
                      </a:r>
                      <a:endParaRPr lang="en-US" dirty="0"/>
                    </a:p>
                  </a:txBody>
                  <a:tcPr/>
                </a:tc>
              </a:tr>
              <a:tr h="910721">
                <a:tc>
                  <a:txBody>
                    <a:bodyPr/>
                    <a:lstStyle/>
                    <a:p>
                      <a:r>
                        <a:rPr lang="en-US" dirty="0" smtClean="0"/>
                        <a:t>Pumps and valves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Components</a:t>
                      </a:r>
                      <a:r>
                        <a:rPr lang="en-US" baseline="0" dirty="0" smtClean="0"/>
                        <a:t> in power plants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Babcock&amp;Wilcox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Alstom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9-12Cr martensitic/</a:t>
                      </a:r>
                      <a:r>
                        <a:rPr lang="en-US" dirty="0" err="1" smtClean="0"/>
                        <a:t>ferritic</a:t>
                      </a:r>
                      <a:r>
                        <a:rPr lang="en-US" dirty="0" smtClean="0"/>
                        <a:t> steels </a:t>
                      </a:r>
                      <a:endParaRPr lang="en-US" dirty="0"/>
                    </a:p>
                  </a:txBody>
                  <a:tcPr/>
                </a:tc>
              </a:tr>
              <a:tr h="910721">
                <a:tc>
                  <a:txBody>
                    <a:bodyPr/>
                    <a:lstStyle/>
                    <a:p>
                      <a:r>
                        <a:rPr lang="en-US" dirty="0" smtClean="0"/>
                        <a:t>Gas -turbines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Turbine casing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Electric, Siemens, Alstom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9-12Cr martensitic/</a:t>
                      </a:r>
                      <a:r>
                        <a:rPr lang="en-US" dirty="0" err="1" smtClean="0"/>
                        <a:t>ferritic</a:t>
                      </a:r>
                      <a:r>
                        <a:rPr lang="en-US" baseline="0" dirty="0" smtClean="0"/>
                        <a:t> steels</a:t>
                      </a:r>
                      <a:endParaRPr lang="en-US" dirty="0"/>
                    </a:p>
                  </a:txBody>
                  <a:tcPr/>
                </a:tc>
              </a:tr>
              <a:tr h="910721">
                <a:tc>
                  <a:txBody>
                    <a:bodyPr/>
                    <a:lstStyle/>
                    <a:p>
                      <a:r>
                        <a:rPr lang="en-US" dirty="0" smtClean="0"/>
                        <a:t>Steam turbines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Turbine casing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Electric, Siemens, Alstom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2.25 or 9-12Cr</a:t>
                      </a:r>
                      <a:r>
                        <a:rPr lang="en-US" baseline="0" dirty="0" smtClean="0"/>
                        <a:t> martensitic/</a:t>
                      </a:r>
                      <a:r>
                        <a:rPr lang="en-US" baseline="0" dirty="0" err="1" smtClean="0"/>
                        <a:t>ferritic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steels</a:t>
                      </a:r>
                      <a:endParaRPr lang="en-US" dirty="0"/>
                    </a:p>
                  </a:txBody>
                  <a:tcPr/>
                </a:tc>
              </a:tr>
              <a:tr h="1183937">
                <a:tc>
                  <a:txBody>
                    <a:bodyPr/>
                    <a:lstStyle/>
                    <a:p>
                      <a:r>
                        <a:rPr lang="en-US" dirty="0" smtClean="0"/>
                        <a:t>Pumps, valves and piping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Components in chemical</a:t>
                      </a:r>
                      <a:r>
                        <a:rPr lang="en-US" baseline="0" dirty="0" smtClean="0"/>
                        <a:t> and petrochemical plants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Shell, Dow, Exxon Mobile, </a:t>
                      </a:r>
                      <a:r>
                        <a:rPr lang="en-US" dirty="0" err="1" smtClean="0"/>
                        <a:t>MetalTek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Duraloy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CF8, CF8C,</a:t>
                      </a:r>
                      <a:r>
                        <a:rPr lang="en-US" baseline="0" dirty="0" smtClean="0"/>
                        <a:t> CF10M, 347H, HK30Nb, HP40Nb, 800H</a:t>
                      </a:r>
                      <a:endParaRPr lang="en-US" dirty="0"/>
                    </a:p>
                  </a:txBody>
                  <a:tcPr/>
                </a:tc>
              </a:tr>
              <a:tr h="637505">
                <a:tc>
                  <a:txBody>
                    <a:bodyPr/>
                    <a:lstStyle/>
                    <a:p>
                      <a:r>
                        <a:rPr lang="en-US" dirty="0" smtClean="0"/>
                        <a:t>turbochargers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Turbo housing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Honeywell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Cast irons, HK30Nb</a:t>
                      </a:r>
                      <a:endParaRPr lang="en-US" dirty="0"/>
                    </a:p>
                  </a:txBody>
                  <a:tcPr/>
                </a:tc>
              </a:tr>
              <a:tr h="637505">
                <a:tc>
                  <a:txBody>
                    <a:bodyPr/>
                    <a:lstStyle/>
                    <a:p>
                      <a:r>
                        <a:rPr lang="en-US" dirty="0" smtClean="0"/>
                        <a:t>Exhaust manifolds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Diesel or gasoline</a:t>
                      </a:r>
                    </a:p>
                    <a:p>
                      <a:r>
                        <a:rPr lang="en-US" dirty="0" smtClean="0"/>
                        <a:t>Exhaust manifolds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Cummins, Ford, GM, Chrysler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Cast irons, HK30Nb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9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4 - TIP Format for Oral Presentations 2014-07-16 pptx">
  <a:themeElements>
    <a:clrScheme name="ORNL Corporate Palette 140501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0070B9"/>
      </a:accent1>
      <a:accent2>
        <a:srgbClr val="84B641"/>
      </a:accent2>
      <a:accent3>
        <a:srgbClr val="DE762D"/>
      </a:accent3>
      <a:accent4>
        <a:srgbClr val="00BDDD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6139F4-C6DD-43FB-A6CD-DB36A8DABE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F63343-7F9D-46A0-9CB9-7E5EB4795DFA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0DC0444-A6A2-4936-812D-537DD4CC86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04 - TIP Format for Oral Presentations 2014-07-16 pptx</Template>
  <TotalTime>3373</TotalTime>
  <Words>610</Words>
  <Application>Microsoft Office PowerPoint</Application>
  <PresentationFormat>On-screen Show (4:3)</PresentationFormat>
  <Paragraphs>100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04 - TIP Format for Oral Presentations 2014-07-16 pptx</vt:lpstr>
      <vt:lpstr>Creep and Welding of CF8C-Plus and Modified Steels to Enable Commercial Licensing </vt:lpstr>
      <vt:lpstr>Market Opportunity</vt:lpstr>
      <vt:lpstr>Technology Description – Castable CF8C-Plus Steel with Creep Strength at 600-900oC Comparable to Ni-based Superalloys</vt:lpstr>
      <vt:lpstr>Technology Description – Castable CF8C-Plus Steel with Creep Strength at 600-900oC Comparable to Ni-based Superalloy</vt:lpstr>
      <vt:lpstr>Technology Opportunity – CF8C-Plus steel</vt:lpstr>
      <vt:lpstr>Technology Opportunity – CF8C-Plus steel</vt:lpstr>
      <vt:lpstr>Technology Leadership – CF8C-Plus is unique because Mn and N additions create engineered microstructure for high temperature strength</vt:lpstr>
      <vt:lpstr>Competitive Differentiation</vt:lpstr>
      <vt:lpstr>Applications – Target Customers – Current Practice</vt:lpstr>
      <vt:lpstr>Contact information for CF8C-Plus steel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Title</dc:title>
  <dc:creator>Hall, Tacie R.</dc:creator>
  <cp:lastModifiedBy>Callahan Jr, Bert F.</cp:lastModifiedBy>
  <cp:revision>46</cp:revision>
  <cp:lastPrinted>2014-10-01T13:18:58Z</cp:lastPrinted>
  <dcterms:created xsi:type="dcterms:W3CDTF">2014-09-23T14:15:02Z</dcterms:created>
  <dcterms:modified xsi:type="dcterms:W3CDTF">2015-07-08T19:45:07Z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